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png" ContentType="image/png"/>
  <Default Extension="bin" ContentType="application/vnd.openxmlformats-officedocument.presentationml.printerSettings"/>
  <Default Extension="emf" ContentType="image/x-em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2" Type="http://schemas.openxmlformats.org/package/2006/relationships/metadata/core-properties" Target="docProps/core.xml"/><Relationship Id="rId3" Type="http://schemas.openxmlformats.org/officeDocument/2006/relationships/extended-properties" Target="docProps/app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9"/>
  </p:notesMasterIdLst>
  <p:sldIdLst>
    <p:sldId id="258" r:id="rId2"/>
    <p:sldId id="259" r:id="rId3"/>
    <p:sldId id="260" r:id="rId4"/>
    <p:sldId id="261" r:id="rId5"/>
    <p:sldId id="262" r:id="rId6"/>
    <p:sldId id="263" r:id="rId7"/>
    <p:sldId id="264" r:id="rId8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D80939"/>
    <a:srgbClr val="B8089E"/>
    <a:srgbClr val="FF0000"/>
    <a:srgbClr val="AE0DB1"/>
    <a:srgbClr val="0C02C8"/>
    <a:srgbClr val="0502BD"/>
    <a:srgbClr val="FF1ADC"/>
    <a:srgbClr val="C7E0FF"/>
    <a:srgbClr val="D1DA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>
        <p:scale>
          <a:sx n="50" d="100"/>
          <a:sy n="50" d="100"/>
        </p:scale>
        <p:origin x="-1168" y="32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4" Type="http://schemas.openxmlformats.org/officeDocument/2006/relationships/tableStyles" Target="tableStyles.xml"/><Relationship Id="rId4" Type="http://schemas.openxmlformats.org/officeDocument/2006/relationships/slide" Target="slides/slide3.xml"/><Relationship Id="rId7" Type="http://schemas.openxmlformats.org/officeDocument/2006/relationships/slide" Target="slides/slide6.xml"/><Relationship Id="rId11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10" Type="http://schemas.openxmlformats.org/officeDocument/2006/relationships/printerSettings" Target="printerSettings/printerSettings1.bin"/><Relationship Id="rId5" Type="http://schemas.openxmlformats.org/officeDocument/2006/relationships/slide" Target="slides/slide4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9" Type="http://schemas.openxmlformats.org/officeDocument/2006/relationships/notesMaster" Target="notesMasters/notesMaster1.xml"/><Relationship Id="rId3" Type="http://schemas.openxmlformats.org/officeDocument/2006/relationships/slide" Target="slides/slide2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1A3FD4C-71AF-414E-BD47-7B858AEF9741}" type="datetimeFigureOut">
              <a:rPr lang="en-US" smtClean="0"/>
              <a:t>11/13/11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5470E2B-56CD-8940-9AFA-139D6AF1BE7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3500305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A3A911-A004-414F-8B85-7CCFD585B8B1}" type="datetimeFigureOut">
              <a:rPr lang="en-US" smtClean="0"/>
              <a:t>11/13/11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3681E7-38D0-1344-B64A-DD764806C12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3879935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A3A911-A004-414F-8B85-7CCFD585B8B1}" type="datetimeFigureOut">
              <a:rPr lang="en-US" smtClean="0"/>
              <a:t>11/13/11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3681E7-38D0-1344-B64A-DD764806C12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5247044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A3A911-A004-414F-8B85-7CCFD585B8B1}" type="datetimeFigureOut">
              <a:rPr lang="en-US" smtClean="0"/>
              <a:t>11/13/11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3681E7-38D0-1344-B64A-DD764806C12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0848670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A3A911-A004-414F-8B85-7CCFD585B8B1}" type="datetimeFigureOut">
              <a:rPr lang="en-US" smtClean="0"/>
              <a:t>11/13/11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3681E7-38D0-1344-B64A-DD764806C12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3814282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A3A911-A004-414F-8B85-7CCFD585B8B1}" type="datetimeFigureOut">
              <a:rPr lang="en-US" smtClean="0"/>
              <a:t>11/13/11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3681E7-38D0-1344-B64A-DD764806C12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3415629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A3A911-A004-414F-8B85-7CCFD585B8B1}" type="datetimeFigureOut">
              <a:rPr lang="en-US" smtClean="0"/>
              <a:t>11/13/11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3681E7-38D0-1344-B64A-DD764806C12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7173053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A3A911-A004-414F-8B85-7CCFD585B8B1}" type="datetimeFigureOut">
              <a:rPr lang="en-US" smtClean="0"/>
              <a:t>11/13/11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3681E7-38D0-1344-B64A-DD764806C12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9905419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A3A911-A004-414F-8B85-7CCFD585B8B1}" type="datetimeFigureOut">
              <a:rPr lang="en-US" smtClean="0"/>
              <a:t>11/13/11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3681E7-38D0-1344-B64A-DD764806C12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7667120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A3A911-A004-414F-8B85-7CCFD585B8B1}" type="datetimeFigureOut">
              <a:rPr lang="en-US" smtClean="0"/>
              <a:t>11/13/11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3681E7-38D0-1344-B64A-DD764806C12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5497839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A3A911-A004-414F-8B85-7CCFD585B8B1}" type="datetimeFigureOut">
              <a:rPr lang="en-US" smtClean="0"/>
              <a:t>11/13/11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3681E7-38D0-1344-B64A-DD764806C12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1256756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A3A911-A004-414F-8B85-7CCFD585B8B1}" type="datetimeFigureOut">
              <a:rPr lang="en-US" smtClean="0"/>
              <a:t>11/13/11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3681E7-38D0-1344-B64A-DD764806C12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6282893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4.xml"/><Relationship Id="rId7" Type="http://schemas.openxmlformats.org/officeDocument/2006/relationships/slideLayout" Target="../slideLayouts/slideLayout7.xml"/><Relationship Id="rId11" Type="http://schemas.openxmlformats.org/officeDocument/2006/relationships/slideLayout" Target="../slideLayouts/slideLayout1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10" Type="http://schemas.openxmlformats.org/officeDocument/2006/relationships/slideLayout" Target="../slideLayouts/slideLayout10.xml"/><Relationship Id="rId5" Type="http://schemas.openxmlformats.org/officeDocument/2006/relationships/slideLayout" Target="../slideLayouts/slideLayout5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9" Type="http://schemas.openxmlformats.org/officeDocument/2006/relationships/slideLayout" Target="../slideLayouts/slideLayout9.xml"/><Relationship Id="rId3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/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6A3A911-A004-414F-8B85-7CCFD585B8B1}" type="datetimeFigureOut">
              <a:rPr lang="en-US" smtClean="0"/>
              <a:t>11/13/11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13681E7-38D0-1344-B64A-DD764806C12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5833060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emf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emf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emf"/><Relationship Id="rId4" Type="http://schemas.openxmlformats.org/officeDocument/2006/relationships/image" Target="../media/image6.emf"/><Relationship Id="rId5" Type="http://schemas.openxmlformats.org/officeDocument/2006/relationships/image" Target="../media/image7.emf"/><Relationship Id="rId7" Type="http://schemas.openxmlformats.org/officeDocument/2006/relationships/image" Target="../media/image9.emf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.emf"/><Relationship Id="rId9" Type="http://schemas.openxmlformats.org/officeDocument/2006/relationships/image" Target="../media/image11.emf"/><Relationship Id="rId3" Type="http://schemas.openxmlformats.org/officeDocument/2006/relationships/image" Target="../media/image5.emf"/><Relationship Id="rId6" Type="http://schemas.openxmlformats.org/officeDocument/2006/relationships/image" Target="../media/image8.emf"/></Relationships>
</file>

<file path=ppt/slides/_rels/slide5.xml.rels><?xml version="1.0" encoding="UTF-8" standalone="yes"?>
<Relationships xmlns="http://schemas.openxmlformats.org/package/2006/relationships"><Relationship Id="rId6" Type="http://schemas.openxmlformats.org/officeDocument/2006/relationships/image" Target="../media/image16.emf"/><Relationship Id="rId4" Type="http://schemas.openxmlformats.org/officeDocument/2006/relationships/image" Target="../media/image14.emf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2.emf"/><Relationship Id="rId3" Type="http://schemas.openxmlformats.org/officeDocument/2006/relationships/image" Target="../media/image13.emf"/><Relationship Id="rId5" Type="http://schemas.openxmlformats.org/officeDocument/2006/relationships/image" Target="../media/image15.emf"/></Relationships>
</file>

<file path=ppt/slides/_rels/slide6.xml.rels><?xml version="1.0" encoding="UTF-8" standalone="yes"?>
<Relationships xmlns="http://schemas.openxmlformats.org/package/2006/relationships"><Relationship Id="rId4" Type="http://schemas.openxmlformats.org/officeDocument/2006/relationships/image" Target="../media/image19.emf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7.emf"/><Relationship Id="rId3" Type="http://schemas.openxmlformats.org/officeDocument/2006/relationships/image" Target="../media/image18.emf"/><Relationship Id="rId5" Type="http://schemas.openxmlformats.org/officeDocument/2006/relationships/image" Target="../media/image20.emf"/></Relationships>
</file>

<file path=ppt/slides/_rels/slide7.xml.rels><?xml version="1.0" encoding="UTF-8" standalone="yes"?>
<Relationships xmlns="http://schemas.openxmlformats.org/package/2006/relationships"><Relationship Id="rId4" Type="http://schemas.openxmlformats.org/officeDocument/2006/relationships/image" Target="../media/image23.emf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1.png"/><Relationship Id="rId3" Type="http://schemas.openxmlformats.org/officeDocument/2006/relationships/image" Target="../media/image22.em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7762"/>
          </a:xfrm>
        </p:spPr>
        <p:txBody>
          <a:bodyPr>
            <a:normAutofit/>
          </a:bodyPr>
          <a:lstStyle/>
          <a:p>
            <a:r>
              <a:rPr lang="en-US" sz="3200" b="1" dirty="0" smtClean="0">
                <a:solidFill>
                  <a:srgbClr val="FF0000"/>
                </a:solidFill>
              </a:rPr>
              <a:t>COMPUTING</a:t>
            </a:r>
            <a:r>
              <a:rPr lang="en-US" sz="3200" b="1" dirty="0">
                <a:solidFill>
                  <a:srgbClr val="FF0000"/>
                </a:solidFill>
              </a:rPr>
              <a:t> </a:t>
            </a:r>
            <a:r>
              <a:rPr lang="en-US" sz="3200" b="1" dirty="0" smtClean="0">
                <a:solidFill>
                  <a:srgbClr val="FF0000"/>
                </a:solidFill>
              </a:rPr>
              <a:t>ANTI-DERIVATIVES</a:t>
            </a:r>
            <a:br>
              <a:rPr lang="en-US" sz="3200" b="1" dirty="0" smtClean="0">
                <a:solidFill>
                  <a:srgbClr val="FF0000"/>
                </a:solidFill>
              </a:rPr>
            </a:br>
            <a:r>
              <a:rPr lang="en-US" sz="3200" b="1" dirty="0" smtClean="0">
                <a:solidFill>
                  <a:srgbClr val="008000"/>
                </a:solidFill>
              </a:rPr>
              <a:t>(Integration by </a:t>
            </a:r>
            <a:r>
              <a:rPr lang="en-US" sz="3200" b="1" dirty="0" smtClean="0">
                <a:solidFill>
                  <a:srgbClr val="FF0000"/>
                </a:solidFill>
              </a:rPr>
              <a:t>PARTS </a:t>
            </a:r>
            <a:r>
              <a:rPr lang="en-US" sz="3200" b="1" dirty="0" smtClean="0">
                <a:solidFill>
                  <a:srgbClr val="008000"/>
                </a:solidFill>
              </a:rPr>
              <a:t>)</a:t>
            </a:r>
            <a:endParaRPr lang="en-US" sz="3200" b="1" dirty="0">
              <a:solidFill>
                <a:srgbClr val="008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79400" y="1422400"/>
            <a:ext cx="8686800" cy="525780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b="1" dirty="0" smtClean="0">
                <a:solidFill>
                  <a:srgbClr val="0000FF"/>
                </a:solidFill>
              </a:rPr>
              <a:t>The computation of anti-derivatives is just an in-</a:t>
            </a:r>
            <a:r>
              <a:rPr lang="en-US" b="1" dirty="0" err="1" smtClean="0">
                <a:solidFill>
                  <a:srgbClr val="0000FF"/>
                </a:solidFill>
              </a:rPr>
              <a:t>tellectual</a:t>
            </a:r>
            <a:r>
              <a:rPr lang="en-US" b="1" dirty="0" smtClean="0">
                <a:solidFill>
                  <a:srgbClr val="0000FF"/>
                </a:solidFill>
              </a:rPr>
              <a:t> challenge, we know how to </a:t>
            </a:r>
            <a:r>
              <a:rPr lang="en-US" b="1" dirty="0" smtClean="0">
                <a:solidFill>
                  <a:srgbClr val="FF0000"/>
                </a:solidFill>
              </a:rPr>
              <a:t>take</a:t>
            </a:r>
            <a:r>
              <a:rPr lang="en-US" b="1" dirty="0" smtClean="0">
                <a:solidFill>
                  <a:srgbClr val="0000FF"/>
                </a:solidFill>
              </a:rPr>
              <a:t> </a:t>
            </a:r>
            <a:r>
              <a:rPr lang="en-US" b="1" dirty="0" err="1" smtClean="0">
                <a:solidFill>
                  <a:srgbClr val="0000FF"/>
                </a:solidFill>
              </a:rPr>
              <a:t>deriv-atives</a:t>
            </a:r>
            <a:r>
              <a:rPr lang="en-US" b="1" dirty="0" smtClean="0">
                <a:solidFill>
                  <a:srgbClr val="0000FF"/>
                </a:solidFill>
              </a:rPr>
              <a:t>, but …</a:t>
            </a:r>
          </a:p>
          <a:p>
            <a:pPr marL="0" indent="0">
              <a:buNone/>
            </a:pPr>
            <a:r>
              <a:rPr lang="en-US" b="1" dirty="0">
                <a:solidFill>
                  <a:srgbClr val="0000FF"/>
                </a:solidFill>
              </a:rPr>
              <a:t> </a:t>
            </a:r>
            <a:r>
              <a:rPr lang="en-US" b="1" dirty="0" smtClean="0">
                <a:solidFill>
                  <a:srgbClr val="0000FF"/>
                </a:solidFill>
              </a:rPr>
              <a:t> can we </a:t>
            </a:r>
            <a:r>
              <a:rPr lang="en-US" b="1" dirty="0" smtClean="0">
                <a:solidFill>
                  <a:srgbClr val="FF0000"/>
                </a:solidFill>
              </a:rPr>
              <a:t>invert</a:t>
            </a:r>
            <a:r>
              <a:rPr lang="en-US" b="1" dirty="0" smtClean="0">
                <a:solidFill>
                  <a:srgbClr val="0000FF"/>
                </a:solidFill>
              </a:rPr>
              <a:t> the process? We call this</a:t>
            </a:r>
          </a:p>
          <a:p>
            <a:pPr marL="0" indent="0">
              <a:lnSpc>
                <a:spcPct val="110000"/>
              </a:lnSpc>
              <a:buNone/>
            </a:pPr>
            <a:r>
              <a:rPr lang="en-US" b="1" dirty="0" smtClean="0">
                <a:solidFill>
                  <a:srgbClr val="0000FF"/>
                </a:solidFill>
              </a:rPr>
              <a:t>Computing the indefinite integral                         .</a:t>
            </a:r>
          </a:p>
          <a:p>
            <a:pPr marL="0" indent="0">
              <a:lnSpc>
                <a:spcPct val="110000"/>
              </a:lnSpc>
              <a:buNone/>
            </a:pPr>
            <a:r>
              <a:rPr lang="en-US" b="1" dirty="0" smtClean="0">
                <a:solidFill>
                  <a:srgbClr val="0000FF"/>
                </a:solidFill>
              </a:rPr>
              <a:t>In the last presentation we have seen a few</a:t>
            </a:r>
          </a:p>
          <a:p>
            <a:pPr marL="0" indent="0">
              <a:lnSpc>
                <a:spcPct val="110000"/>
              </a:lnSpc>
              <a:buNone/>
            </a:pPr>
            <a:r>
              <a:rPr lang="en-US" b="1" dirty="0" smtClean="0">
                <a:solidFill>
                  <a:srgbClr val="0000FF"/>
                </a:solidFill>
              </a:rPr>
              <a:t>  </a:t>
            </a:r>
            <a:r>
              <a:rPr lang="en-US" b="1" dirty="0" smtClean="0">
                <a:solidFill>
                  <a:srgbClr val="FF0000"/>
                </a:solidFill>
              </a:rPr>
              <a:t>indefinite integrals </a:t>
            </a:r>
            <a:r>
              <a:rPr lang="en-US" b="1" dirty="0" smtClean="0">
                <a:solidFill>
                  <a:srgbClr val="0000FF"/>
                </a:solidFill>
              </a:rPr>
              <a:t>(we called them </a:t>
            </a:r>
            <a:r>
              <a:rPr lang="en-US" b="1" dirty="0" smtClean="0">
                <a:solidFill>
                  <a:srgbClr val="FF0000"/>
                </a:solidFill>
              </a:rPr>
              <a:t>bricks</a:t>
            </a:r>
            <a:r>
              <a:rPr lang="en-US" b="1" dirty="0" smtClean="0">
                <a:solidFill>
                  <a:srgbClr val="0000FF"/>
                </a:solidFill>
              </a:rPr>
              <a:t>), but they did not include the anti-derivative of many functions! We are going to try and do better !</a:t>
            </a:r>
          </a:p>
          <a:p>
            <a:pPr marL="0" indent="0">
              <a:buNone/>
            </a:pPr>
            <a:endParaRPr lang="en-US" b="1" dirty="0" smtClean="0">
              <a:solidFill>
                <a:srgbClr val="0000FF"/>
              </a:solidFill>
            </a:endParaRPr>
          </a:p>
          <a:p>
            <a:pPr marL="0" indent="0">
              <a:buNone/>
            </a:pPr>
            <a:endParaRPr lang="en-US" b="1" dirty="0" smtClean="0">
              <a:solidFill>
                <a:srgbClr val="0000FF"/>
              </a:solidFill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72213" y="3471291"/>
            <a:ext cx="1920875" cy="8298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086639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254000"/>
            <a:ext cx="8636000" cy="6375400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en-US" b="1" dirty="0" smtClean="0">
                <a:solidFill>
                  <a:srgbClr val="0000FF"/>
                </a:solidFill>
              </a:rPr>
              <a:t>It pays off to look at differentiation and integration as inverse processes, that is, if we apply each in order we end up (</a:t>
            </a:r>
            <a:r>
              <a:rPr lang="en-US" b="1" dirty="0" smtClean="0">
                <a:solidFill>
                  <a:srgbClr val="008000"/>
                </a:solidFill>
              </a:rPr>
              <a:t>essentially</a:t>
            </a:r>
            <a:r>
              <a:rPr lang="en-US" b="1" dirty="0" smtClean="0">
                <a:solidFill>
                  <a:srgbClr val="0000FF"/>
                </a:solidFill>
              </a:rPr>
              <a:t>) where we started.</a:t>
            </a:r>
          </a:p>
          <a:p>
            <a:pPr marL="0" indent="0">
              <a:buNone/>
            </a:pPr>
            <a:endParaRPr lang="en-US" b="1" dirty="0">
              <a:solidFill>
                <a:srgbClr val="0000FF"/>
              </a:solidFill>
            </a:endParaRPr>
          </a:p>
          <a:p>
            <a:pPr marL="0" indent="0">
              <a:buNone/>
            </a:pPr>
            <a:endParaRPr lang="en-US" b="1" dirty="0" smtClean="0">
              <a:solidFill>
                <a:srgbClr val="0000FF"/>
              </a:solidFill>
            </a:endParaRPr>
          </a:p>
          <a:p>
            <a:pPr marL="0" indent="0">
              <a:buNone/>
            </a:pPr>
            <a:endParaRPr lang="en-US" b="1" dirty="0">
              <a:solidFill>
                <a:srgbClr val="0000FF"/>
              </a:solidFill>
            </a:endParaRPr>
          </a:p>
          <a:p>
            <a:pPr marL="0" indent="0">
              <a:buNone/>
            </a:pPr>
            <a:endParaRPr lang="en-US" b="1" dirty="0" smtClean="0">
              <a:solidFill>
                <a:srgbClr val="0000FF"/>
              </a:solidFill>
            </a:endParaRPr>
          </a:p>
          <a:p>
            <a:pPr marL="0" indent="0">
              <a:buNone/>
            </a:pPr>
            <a:endParaRPr lang="en-US" b="1" dirty="0">
              <a:solidFill>
                <a:srgbClr val="0000FF"/>
              </a:solidFill>
            </a:endParaRPr>
          </a:p>
          <a:p>
            <a:pPr marL="0" indent="0">
              <a:buNone/>
            </a:pPr>
            <a:endParaRPr lang="en-US" b="1" dirty="0" smtClean="0">
              <a:solidFill>
                <a:srgbClr val="0000FF"/>
              </a:solidFill>
            </a:endParaRPr>
          </a:p>
          <a:p>
            <a:pPr marL="0" indent="0">
              <a:buNone/>
            </a:pPr>
            <a:endParaRPr lang="en-US" b="1" dirty="0">
              <a:solidFill>
                <a:srgbClr val="0000FF"/>
              </a:solidFill>
            </a:endParaRPr>
          </a:p>
          <a:p>
            <a:pPr marL="0" indent="0">
              <a:spcBef>
                <a:spcPts val="1968"/>
              </a:spcBef>
              <a:buNone/>
            </a:pPr>
            <a:r>
              <a:rPr lang="en-US" b="1" dirty="0" smtClean="0">
                <a:solidFill>
                  <a:srgbClr val="0000FF"/>
                </a:solidFill>
              </a:rPr>
              <a:t>First </a:t>
            </a:r>
            <a:r>
              <a:rPr lang="en-US" b="1" dirty="0" smtClean="0">
                <a:solidFill>
                  <a:srgbClr val="FF0000"/>
                </a:solidFill>
              </a:rPr>
              <a:t>D</a:t>
            </a:r>
            <a:r>
              <a:rPr lang="en-US" b="1" dirty="0" smtClean="0">
                <a:solidFill>
                  <a:srgbClr val="0000FF"/>
                </a:solidFill>
              </a:rPr>
              <a:t> then I gives us “</a:t>
            </a:r>
            <a:r>
              <a:rPr lang="en-US" b="1" dirty="0" smtClean="0">
                <a:solidFill>
                  <a:srgbClr val="FF0000"/>
                </a:solidFill>
              </a:rPr>
              <a:t>where we started + C</a:t>
            </a:r>
            <a:r>
              <a:rPr lang="en-US" b="1" dirty="0" smtClean="0">
                <a:solidFill>
                  <a:srgbClr val="0000FF"/>
                </a:solidFill>
              </a:rPr>
              <a:t>”</a:t>
            </a:r>
            <a:endParaRPr lang="en-US" b="1" dirty="0">
              <a:solidFill>
                <a:srgbClr val="0000FF"/>
              </a:solidFill>
            </a:endParaRPr>
          </a:p>
        </p:txBody>
      </p:sp>
      <p:pic>
        <p:nvPicPr>
          <p:cNvPr id="4" name="Picture 3" descr="Picture 2.pdf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16697" y="2096777"/>
            <a:ext cx="5510606" cy="38709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0947559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254000"/>
            <a:ext cx="8686800" cy="6350000"/>
          </a:xfrm>
        </p:spPr>
        <p:txBody>
          <a:bodyPr>
            <a:normAutofit fontScale="92500" lnSpcReduction="10000"/>
          </a:bodyPr>
          <a:lstStyle/>
          <a:p>
            <a:pPr marL="0" indent="0">
              <a:buNone/>
            </a:pPr>
            <a:endParaRPr lang="en-US" dirty="0" smtClean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 smtClean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 smtClean="0"/>
          </a:p>
          <a:p>
            <a:pPr marL="0" indent="0">
              <a:buNone/>
            </a:pPr>
            <a:endParaRPr lang="en-US" dirty="0"/>
          </a:p>
          <a:p>
            <a:pPr marL="0" indent="0">
              <a:lnSpc>
                <a:spcPct val="110000"/>
              </a:lnSpc>
              <a:buNone/>
            </a:pPr>
            <a:endParaRPr lang="en-US" b="1" dirty="0" smtClean="0">
              <a:solidFill>
                <a:srgbClr val="0000FF"/>
              </a:solidFill>
            </a:endParaRPr>
          </a:p>
          <a:p>
            <a:pPr marL="0" indent="0">
              <a:lnSpc>
                <a:spcPct val="110000"/>
              </a:lnSpc>
              <a:buNone/>
            </a:pPr>
            <a:r>
              <a:rPr lang="en-US" b="1" dirty="0" smtClean="0">
                <a:solidFill>
                  <a:srgbClr val="0000FF"/>
                </a:solidFill>
              </a:rPr>
              <a:t>First I then </a:t>
            </a:r>
            <a:r>
              <a:rPr lang="en-US" b="1" dirty="0" smtClean="0">
                <a:solidFill>
                  <a:srgbClr val="FF0000"/>
                </a:solidFill>
              </a:rPr>
              <a:t>D</a:t>
            </a:r>
            <a:r>
              <a:rPr lang="en-US" b="1" dirty="0" smtClean="0">
                <a:solidFill>
                  <a:srgbClr val="0000FF"/>
                </a:solidFill>
              </a:rPr>
              <a:t> gives us “where we started.”</a:t>
            </a:r>
          </a:p>
          <a:p>
            <a:pPr marL="0" indent="0">
              <a:lnSpc>
                <a:spcPct val="110000"/>
              </a:lnSpc>
              <a:buNone/>
            </a:pPr>
            <a:r>
              <a:rPr lang="en-US" b="1" dirty="0" smtClean="0">
                <a:solidFill>
                  <a:srgbClr val="0000FF"/>
                </a:solidFill>
              </a:rPr>
              <a:t>This very simple observation is going to give us a fair amount of power, because we know how D works, and we can essentially take advantage of “undoing” it !  Here we go.</a:t>
            </a:r>
            <a:endParaRPr lang="en-US" b="1" dirty="0">
              <a:solidFill>
                <a:srgbClr val="0000FF"/>
              </a:solidFill>
            </a:endParaRPr>
          </a:p>
        </p:txBody>
      </p:sp>
      <p:pic>
        <p:nvPicPr>
          <p:cNvPr id="4" name="Picture 3" descr="Picture 2.pdf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67179" y="240729"/>
            <a:ext cx="5009642" cy="35190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7174263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4000" y="330200"/>
            <a:ext cx="8585200" cy="6248400"/>
          </a:xfrm>
        </p:spPr>
        <p:txBody>
          <a:bodyPr/>
          <a:lstStyle/>
          <a:p>
            <a:pPr marL="0" indent="0">
              <a:buNone/>
            </a:pPr>
            <a:r>
              <a:rPr lang="en-US" b="1" dirty="0" smtClean="0">
                <a:solidFill>
                  <a:srgbClr val="0000FF"/>
                </a:solidFill>
              </a:rPr>
              <a:t>We know how </a:t>
            </a:r>
            <a:r>
              <a:rPr lang="en-US" b="1" dirty="0" smtClean="0">
                <a:solidFill>
                  <a:srgbClr val="FF0000"/>
                </a:solidFill>
              </a:rPr>
              <a:t>D</a:t>
            </a:r>
            <a:r>
              <a:rPr lang="en-US" b="1" dirty="0" smtClean="0">
                <a:solidFill>
                  <a:srgbClr val="0000FF"/>
                </a:solidFill>
              </a:rPr>
              <a:t> works on products (the </a:t>
            </a:r>
            <a:r>
              <a:rPr lang="en-US" b="1" dirty="0" smtClean="0">
                <a:solidFill>
                  <a:srgbClr val="FF0000"/>
                </a:solidFill>
              </a:rPr>
              <a:t>product rule</a:t>
            </a:r>
            <a:r>
              <a:rPr lang="en-US" b="1" dirty="0" smtClean="0">
                <a:solidFill>
                  <a:srgbClr val="0000FF"/>
                </a:solidFill>
              </a:rPr>
              <a:t>.) It says</a:t>
            </a:r>
          </a:p>
          <a:p>
            <a:pPr marL="0" indent="0">
              <a:buNone/>
            </a:pPr>
            <a:endParaRPr lang="en-US" b="1" dirty="0">
              <a:solidFill>
                <a:srgbClr val="0000FF"/>
              </a:solidFill>
            </a:endParaRPr>
          </a:p>
          <a:p>
            <a:pPr marL="0" indent="0">
              <a:buNone/>
            </a:pPr>
            <a:r>
              <a:rPr lang="en-US" b="1" dirty="0" smtClean="0">
                <a:solidFill>
                  <a:srgbClr val="0000FF"/>
                </a:solidFill>
              </a:rPr>
              <a:t>Apply      to both sides (remember that </a:t>
            </a:r>
          </a:p>
          <a:p>
            <a:pPr marL="0" indent="0">
              <a:buNone/>
            </a:pPr>
            <a:r>
              <a:rPr lang="en-US" b="1" dirty="0">
                <a:solidFill>
                  <a:srgbClr val="0000FF"/>
                </a:solidFill>
              </a:rPr>
              <a:t>w</a:t>
            </a:r>
            <a:r>
              <a:rPr lang="en-US" b="1" dirty="0" smtClean="0">
                <a:solidFill>
                  <a:srgbClr val="0000FF"/>
                </a:solidFill>
              </a:rPr>
              <a:t>here you started (</a:t>
            </a:r>
            <a:r>
              <a:rPr lang="en-US" b="1" dirty="0" smtClean="0">
                <a:solidFill>
                  <a:srgbClr val="008000"/>
                </a:solidFill>
              </a:rPr>
              <a:t>never mind  C !</a:t>
            </a:r>
            <a:r>
              <a:rPr lang="en-US" b="1" dirty="0" smtClean="0">
                <a:solidFill>
                  <a:srgbClr val="0000FF"/>
                </a:solidFill>
              </a:rPr>
              <a:t>). We get</a:t>
            </a:r>
          </a:p>
          <a:p>
            <a:pPr marL="0" indent="0">
              <a:buNone/>
            </a:pPr>
            <a:endParaRPr lang="en-US" b="1" dirty="0">
              <a:solidFill>
                <a:srgbClr val="0000FF"/>
              </a:solidFill>
            </a:endParaRPr>
          </a:p>
          <a:p>
            <a:pPr marL="0" indent="0">
              <a:lnSpc>
                <a:spcPct val="120000"/>
              </a:lnSpc>
              <a:buNone/>
            </a:pPr>
            <a:r>
              <a:rPr lang="en-US" b="1" dirty="0" smtClean="0">
                <a:solidFill>
                  <a:srgbClr val="0000FF"/>
                </a:solidFill>
              </a:rPr>
              <a:t>  Since, luckily, the      process is additive, we get (replacing the symbol        with     )</a:t>
            </a:r>
          </a:p>
          <a:p>
            <a:pPr marL="0" indent="0">
              <a:lnSpc>
                <a:spcPct val="120000"/>
              </a:lnSpc>
              <a:buNone/>
            </a:pPr>
            <a:endParaRPr lang="en-US" b="1" dirty="0">
              <a:solidFill>
                <a:srgbClr val="0000FF"/>
              </a:solidFill>
            </a:endParaRPr>
          </a:p>
          <a:p>
            <a:pPr marL="0" indent="0">
              <a:lnSpc>
                <a:spcPct val="120000"/>
              </a:lnSpc>
              <a:buNone/>
            </a:pPr>
            <a:r>
              <a:rPr lang="en-US" b="1" dirty="0">
                <a:solidFill>
                  <a:srgbClr val="0000FF"/>
                </a:solidFill>
              </a:rPr>
              <a:t>w</a:t>
            </a:r>
            <a:r>
              <a:rPr lang="en-US" b="1" dirty="0" smtClean="0">
                <a:solidFill>
                  <a:srgbClr val="0000FF"/>
                </a:solidFill>
              </a:rPr>
              <a:t>hich we rewrite as</a:t>
            </a:r>
            <a:endParaRPr lang="en-US" b="1" dirty="0">
              <a:solidFill>
                <a:srgbClr val="0000FF"/>
              </a:solidFill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6304" y="1461961"/>
            <a:ext cx="8851392" cy="568579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61897" y="2081340"/>
            <a:ext cx="276606" cy="399542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011289" y="2074482"/>
            <a:ext cx="1014222" cy="399542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72339" y="3265361"/>
            <a:ext cx="8697722" cy="568579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570097" y="3938969"/>
            <a:ext cx="276606" cy="399542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205097" y="4486022"/>
            <a:ext cx="276606" cy="399542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581460" y="4334891"/>
            <a:ext cx="660781" cy="829818"/>
          </a:xfrm>
          <a:prstGeom prst="rect">
            <a:avLst/>
          </a:prstGeom>
        </p:spPr>
      </p:pic>
      <p:pic>
        <p:nvPicPr>
          <p:cNvPr id="2" name="Picture 1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389890" y="5079619"/>
            <a:ext cx="8186420" cy="7543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1910345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4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3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4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9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0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03200" y="304800"/>
            <a:ext cx="8636000" cy="6324600"/>
          </a:xfrm>
        </p:spPr>
        <p:txBody>
          <a:bodyPr/>
          <a:lstStyle/>
          <a:p>
            <a:pPr marL="0" indent="0">
              <a:buNone/>
            </a:pPr>
            <a:endParaRPr lang="en-US" dirty="0" smtClean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b="1" dirty="0" smtClean="0">
                <a:solidFill>
                  <a:srgbClr val="008000"/>
                </a:solidFill>
              </a:rPr>
              <a:t>Now what</a:t>
            </a:r>
            <a:r>
              <a:rPr lang="en-US" b="1" dirty="0" smtClean="0">
                <a:solidFill>
                  <a:srgbClr val="0000FF"/>
                </a:solidFill>
              </a:rPr>
              <a:t>? Well, in several </a:t>
            </a:r>
            <a:r>
              <a:rPr lang="en-US" b="1" dirty="0" smtClean="0">
                <a:solidFill>
                  <a:srgbClr val="660066"/>
                </a:solidFill>
              </a:rPr>
              <a:t>appropriate </a:t>
            </a:r>
            <a:r>
              <a:rPr lang="en-US" b="1" dirty="0" err="1" smtClean="0">
                <a:solidFill>
                  <a:srgbClr val="660066"/>
                </a:solidFill>
              </a:rPr>
              <a:t>circum</a:t>
            </a:r>
            <a:r>
              <a:rPr lang="en-US" b="1" dirty="0" smtClean="0">
                <a:solidFill>
                  <a:srgbClr val="660066"/>
                </a:solidFill>
              </a:rPr>
              <a:t>-stances</a:t>
            </a:r>
            <a:r>
              <a:rPr lang="en-US" b="1" dirty="0" smtClean="0">
                <a:solidFill>
                  <a:srgbClr val="0000FF"/>
                </a:solidFill>
              </a:rPr>
              <a:t>, if one chooses         </a:t>
            </a:r>
            <a:r>
              <a:rPr lang="en-US" b="1" dirty="0" smtClean="0">
                <a:solidFill>
                  <a:srgbClr val="660066"/>
                </a:solidFill>
              </a:rPr>
              <a:t>judiciously</a:t>
            </a:r>
            <a:r>
              <a:rPr lang="en-US" b="1" dirty="0" smtClean="0">
                <a:solidFill>
                  <a:srgbClr val="0000FF"/>
                </a:solidFill>
              </a:rPr>
              <a:t>, the </a:t>
            </a:r>
            <a:r>
              <a:rPr lang="en-US" b="1" dirty="0" err="1" smtClean="0">
                <a:solidFill>
                  <a:srgbClr val="0000FF"/>
                </a:solidFill>
              </a:rPr>
              <a:t>indef-inite</a:t>
            </a:r>
            <a:r>
              <a:rPr lang="en-US" b="1" dirty="0" smtClean="0">
                <a:solidFill>
                  <a:srgbClr val="0000FF"/>
                </a:solidFill>
              </a:rPr>
              <a:t> integral one gets on the right-hand side is easier to compute than the left-hand side!</a:t>
            </a:r>
          </a:p>
          <a:p>
            <a:pPr marL="0" indent="0">
              <a:buNone/>
            </a:pPr>
            <a:r>
              <a:rPr lang="en-US" b="1" dirty="0" smtClean="0">
                <a:solidFill>
                  <a:srgbClr val="0000FF"/>
                </a:solidFill>
              </a:rPr>
              <a:t>Here is an example: you have to compute</a:t>
            </a:r>
          </a:p>
          <a:p>
            <a:pPr marL="0" indent="0">
              <a:buNone/>
            </a:pPr>
            <a:endParaRPr lang="en-US" b="1" dirty="0">
              <a:solidFill>
                <a:srgbClr val="0000FF"/>
              </a:solidFill>
            </a:endParaRPr>
          </a:p>
          <a:p>
            <a:pPr marL="0" indent="0">
              <a:lnSpc>
                <a:spcPct val="150000"/>
              </a:lnSpc>
              <a:buNone/>
            </a:pPr>
            <a:r>
              <a:rPr lang="en-US" b="1" dirty="0" smtClean="0">
                <a:solidFill>
                  <a:srgbClr val="0000FF"/>
                </a:solidFill>
              </a:rPr>
              <a:t>Choose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en-US" b="1" dirty="0" smtClean="0">
                <a:solidFill>
                  <a:srgbClr val="0000FF"/>
                </a:solidFill>
              </a:rPr>
              <a:t>whence</a:t>
            </a:r>
          </a:p>
          <a:p>
            <a:pPr marL="0" indent="0">
              <a:buNone/>
            </a:pPr>
            <a:endParaRPr lang="en-US" b="1" dirty="0">
              <a:solidFill>
                <a:srgbClr val="0000FF"/>
              </a:solidFill>
            </a:endParaRPr>
          </a:p>
          <a:p>
            <a:pPr marL="0" indent="0">
              <a:buNone/>
            </a:pPr>
            <a:endParaRPr lang="en-US" b="1" dirty="0" smtClean="0">
              <a:solidFill>
                <a:srgbClr val="0000FF"/>
              </a:solidFill>
            </a:endParaRPr>
          </a:p>
          <a:p>
            <a:pPr marL="0" indent="0">
              <a:buNone/>
            </a:pPr>
            <a:endParaRPr lang="en-US" b="1" dirty="0">
              <a:solidFill>
                <a:srgbClr val="0000FF"/>
              </a:solidFill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2590" y="609600"/>
            <a:ext cx="8186420" cy="754380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26128" y="2036128"/>
            <a:ext cx="491744" cy="537845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787485" y="4090200"/>
            <a:ext cx="2603170" cy="912800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739481" y="4952200"/>
            <a:ext cx="6023864" cy="568579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733233" y="5754561"/>
            <a:ext cx="6223635" cy="5685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3698765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4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4000" y="279400"/>
            <a:ext cx="8636000" cy="629920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b="1" dirty="0" smtClean="0">
                <a:solidFill>
                  <a:srgbClr val="0000FF"/>
                </a:solidFill>
              </a:rPr>
              <a:t>We get</a:t>
            </a:r>
          </a:p>
          <a:p>
            <a:pPr marL="0" indent="0">
              <a:buNone/>
            </a:pPr>
            <a:endParaRPr lang="en-US" b="1" dirty="0">
              <a:solidFill>
                <a:srgbClr val="0000FF"/>
              </a:solidFill>
            </a:endParaRPr>
          </a:p>
          <a:p>
            <a:pPr marL="0" indent="0">
              <a:buNone/>
            </a:pPr>
            <a:endParaRPr lang="en-US" b="1" dirty="0" smtClean="0">
              <a:solidFill>
                <a:srgbClr val="0000FF"/>
              </a:solidFill>
            </a:endParaRPr>
          </a:p>
          <a:p>
            <a:pPr marL="0" indent="0">
              <a:buNone/>
            </a:pPr>
            <a:r>
              <a:rPr lang="en-US" b="1" dirty="0" smtClean="0">
                <a:solidFill>
                  <a:srgbClr val="0000FF"/>
                </a:solidFill>
              </a:rPr>
              <a:t>Therefore</a:t>
            </a:r>
          </a:p>
          <a:p>
            <a:pPr marL="0" indent="0">
              <a:buNone/>
            </a:pPr>
            <a:r>
              <a:rPr lang="en-US" b="1" dirty="0" smtClean="0">
                <a:solidFill>
                  <a:srgbClr val="0000FF"/>
                </a:solidFill>
              </a:rPr>
              <a:t>(</a:t>
            </a:r>
            <a:r>
              <a:rPr lang="en-US" b="1" dirty="0" smtClean="0">
                <a:solidFill>
                  <a:srgbClr val="008000"/>
                </a:solidFill>
              </a:rPr>
              <a:t>check it out, take the derivative !</a:t>
            </a:r>
            <a:r>
              <a:rPr lang="en-US" b="1" dirty="0" smtClean="0">
                <a:solidFill>
                  <a:srgbClr val="0000FF"/>
                </a:solidFill>
              </a:rPr>
              <a:t>)</a:t>
            </a:r>
          </a:p>
          <a:p>
            <a:pPr marL="0" indent="0">
              <a:buNone/>
            </a:pPr>
            <a:r>
              <a:rPr lang="en-US" b="1" dirty="0" smtClean="0">
                <a:solidFill>
                  <a:srgbClr val="0000FF"/>
                </a:solidFill>
              </a:rPr>
              <a:t>If you choose the “</a:t>
            </a:r>
            <a:r>
              <a:rPr lang="en-US" b="1" dirty="0" smtClean="0">
                <a:solidFill>
                  <a:srgbClr val="FF6600"/>
                </a:solidFill>
              </a:rPr>
              <a:t>unwise</a:t>
            </a:r>
            <a:r>
              <a:rPr lang="en-US" b="1" dirty="0" smtClean="0">
                <a:solidFill>
                  <a:srgbClr val="0000FF"/>
                </a:solidFill>
              </a:rPr>
              <a:t>”        , you end up with a worse integral than you started. </a:t>
            </a:r>
            <a:r>
              <a:rPr lang="en-US" b="1" dirty="0" smtClean="0">
                <a:solidFill>
                  <a:srgbClr val="008000"/>
                </a:solidFill>
              </a:rPr>
              <a:t>Try                      </a:t>
            </a:r>
            <a:r>
              <a:rPr lang="en-US" b="1" dirty="0" smtClean="0">
                <a:solidFill>
                  <a:srgbClr val="0000FF"/>
                </a:solidFill>
              </a:rPr>
              <a:t>         </a:t>
            </a:r>
          </a:p>
          <a:p>
            <a:pPr marL="0" indent="0">
              <a:buNone/>
            </a:pPr>
            <a:r>
              <a:rPr lang="en-US" b="1" dirty="0" smtClean="0">
                <a:solidFill>
                  <a:srgbClr val="0000FF"/>
                </a:solidFill>
              </a:rPr>
              <a:t>Unfortunately I cannot tell you what </a:t>
            </a:r>
            <a:r>
              <a:rPr lang="en-US" b="1" dirty="0">
                <a:solidFill>
                  <a:srgbClr val="660066"/>
                </a:solidFill>
              </a:rPr>
              <a:t>appropriate </a:t>
            </a:r>
            <a:r>
              <a:rPr lang="en-US" b="1" dirty="0" smtClean="0">
                <a:solidFill>
                  <a:srgbClr val="660066"/>
                </a:solidFill>
              </a:rPr>
              <a:t>circumstances </a:t>
            </a:r>
            <a:r>
              <a:rPr lang="en-US" b="1" dirty="0" smtClean="0">
                <a:solidFill>
                  <a:srgbClr val="0000FF"/>
                </a:solidFill>
              </a:rPr>
              <a:t>means, nor what is the </a:t>
            </a:r>
            <a:r>
              <a:rPr lang="en-US" b="1" dirty="0" smtClean="0">
                <a:solidFill>
                  <a:srgbClr val="660066"/>
                </a:solidFill>
              </a:rPr>
              <a:t>judicious </a:t>
            </a:r>
            <a:r>
              <a:rPr lang="en-US" b="1" dirty="0" smtClean="0">
                <a:solidFill>
                  <a:srgbClr val="0000FF"/>
                </a:solidFill>
              </a:rPr>
              <a:t>choice of        , you just have to learn by </a:t>
            </a:r>
            <a:r>
              <a:rPr lang="en-US" b="1" dirty="0" err="1" smtClean="0">
                <a:solidFill>
                  <a:srgbClr val="0000FF"/>
                </a:solidFill>
              </a:rPr>
              <a:t>experi-ence</a:t>
            </a:r>
            <a:r>
              <a:rPr lang="en-US" b="1" dirty="0" smtClean="0">
                <a:solidFill>
                  <a:srgbClr val="0000FF"/>
                </a:solidFill>
              </a:rPr>
              <a:t>!  There is a mnemonic help I can share:   </a:t>
            </a:r>
          </a:p>
          <a:p>
            <a:pPr marL="0" indent="0">
              <a:buNone/>
            </a:pPr>
            <a:endParaRPr lang="en-US" b="1" dirty="0">
              <a:solidFill>
                <a:srgbClr val="0000FF"/>
              </a:solidFill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45388" y="1032891"/>
            <a:ext cx="7253224" cy="829818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81594" y="1947291"/>
            <a:ext cx="6746113" cy="829818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014728" y="5300028"/>
            <a:ext cx="491744" cy="537845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011928" y="3268028"/>
            <a:ext cx="491744" cy="537845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748145" y="3735261"/>
            <a:ext cx="1997710" cy="5685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3863701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3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4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4000" y="304800"/>
            <a:ext cx="8636000" cy="6273800"/>
          </a:xfrm>
        </p:spPr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en-US" b="1" dirty="0" smtClean="0">
                <a:solidFill>
                  <a:srgbClr val="0000FF"/>
                </a:solidFill>
              </a:rPr>
              <a:t>Once I have decided (</a:t>
            </a:r>
            <a:r>
              <a:rPr lang="en-US" b="1" dirty="0" smtClean="0">
                <a:solidFill>
                  <a:srgbClr val="008000"/>
                </a:solidFill>
              </a:rPr>
              <a:t>rightly or wrongly </a:t>
            </a:r>
            <a:r>
              <a:rPr lang="en-US" b="1" dirty="0" smtClean="0">
                <a:solidFill>
                  <a:srgbClr val="0000FF"/>
                </a:solidFill>
              </a:rPr>
              <a:t>!) what</a:t>
            </a:r>
          </a:p>
          <a:p>
            <a:pPr marL="0" indent="0">
              <a:buNone/>
            </a:pPr>
            <a:r>
              <a:rPr lang="en-US" b="1" dirty="0" smtClean="0">
                <a:solidFill>
                  <a:srgbClr val="0000FF"/>
                </a:solidFill>
              </a:rPr>
              <a:t>Is, I make myself this little figure</a:t>
            </a:r>
          </a:p>
          <a:p>
            <a:pPr marL="0" indent="0">
              <a:buNone/>
            </a:pPr>
            <a:endParaRPr lang="en-US" b="1" dirty="0">
              <a:solidFill>
                <a:srgbClr val="0000FF"/>
              </a:solidFill>
            </a:endParaRPr>
          </a:p>
          <a:p>
            <a:pPr marL="0" indent="0">
              <a:buNone/>
            </a:pPr>
            <a:endParaRPr lang="en-US" b="1" dirty="0" smtClean="0">
              <a:solidFill>
                <a:srgbClr val="0000FF"/>
              </a:solidFill>
            </a:endParaRPr>
          </a:p>
          <a:p>
            <a:pPr marL="0" indent="0">
              <a:buNone/>
            </a:pPr>
            <a:endParaRPr lang="en-US" b="1" dirty="0">
              <a:solidFill>
                <a:srgbClr val="0000FF"/>
              </a:solidFill>
            </a:endParaRPr>
          </a:p>
          <a:p>
            <a:pPr marL="0" indent="0">
              <a:buNone/>
            </a:pPr>
            <a:endParaRPr lang="en-US" b="1" dirty="0" smtClean="0">
              <a:solidFill>
                <a:srgbClr val="0000FF"/>
              </a:solidFill>
            </a:endParaRPr>
          </a:p>
          <a:p>
            <a:pPr marL="0" indent="0">
              <a:buNone/>
            </a:pPr>
            <a:endParaRPr lang="en-US" b="1" dirty="0">
              <a:solidFill>
                <a:srgbClr val="0000FF"/>
              </a:solidFill>
            </a:endParaRPr>
          </a:p>
          <a:p>
            <a:pPr marL="0" indent="0">
              <a:buNone/>
            </a:pPr>
            <a:endParaRPr lang="en-US" b="1" dirty="0" smtClean="0">
              <a:solidFill>
                <a:srgbClr val="0000FF"/>
              </a:solidFill>
            </a:endParaRPr>
          </a:p>
          <a:p>
            <a:pPr marL="0" indent="0">
              <a:buNone/>
            </a:pPr>
            <a:r>
              <a:rPr lang="en-US" b="1" dirty="0">
                <a:solidFill>
                  <a:srgbClr val="0000FF"/>
                </a:solidFill>
              </a:rPr>
              <a:t>a</a:t>
            </a:r>
            <a:r>
              <a:rPr lang="en-US" b="1" dirty="0" smtClean="0">
                <a:solidFill>
                  <a:srgbClr val="0000FF"/>
                </a:solidFill>
              </a:rPr>
              <a:t>nd write</a:t>
            </a:r>
          </a:p>
          <a:p>
            <a:pPr marL="0" indent="0">
              <a:lnSpc>
                <a:spcPct val="130000"/>
              </a:lnSpc>
              <a:buNone/>
            </a:pPr>
            <a:r>
              <a:rPr lang="en-US" b="1" dirty="0" smtClean="0">
                <a:solidFill>
                  <a:srgbClr val="0000FF"/>
                </a:solidFill>
              </a:rPr>
              <a:t>Your textbook delays this method to much later, p. 488, because it is most useful for integrating transcendental (exponents, logarithms) functions.</a:t>
            </a:r>
            <a:endParaRPr lang="en-US" b="1" dirty="0">
              <a:solidFill>
                <a:srgbClr val="0000FF"/>
              </a:solidFill>
            </a:endParaRPr>
          </a:p>
        </p:txBody>
      </p:sp>
      <p:pic>
        <p:nvPicPr>
          <p:cNvPr id="5" name="Picture 4" descr="Picture 3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13000" y="1193800"/>
            <a:ext cx="4317460" cy="2692063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42795" y="4198120"/>
            <a:ext cx="3534410" cy="829818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932928" y="334328"/>
            <a:ext cx="491744" cy="5378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2091172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7000</TotalTime>
  <Words>390</Words>
  <Application>Microsoft Macintosh PowerPoint</Application>
  <PresentationFormat>On-screen Show (4:3)</PresentationFormat>
  <Paragraphs>57</Paragraphs>
  <Slides>7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8" baseType="lpstr">
      <vt:lpstr>Office Theme</vt:lpstr>
      <vt:lpstr>COMPUTING ANTI-DERIVATIVES (Integration by PARTS )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Functions</dc:title>
  <dc:creator>Mario Borelli</dc:creator>
  <cp:lastModifiedBy>Mario Borelli</cp:lastModifiedBy>
  <cp:revision>788</cp:revision>
  <dcterms:created xsi:type="dcterms:W3CDTF">2011-08-21T14:29:24Z</dcterms:created>
  <dcterms:modified xsi:type="dcterms:W3CDTF">2011-11-13T16:25:25Z</dcterms:modified>
</cp:coreProperties>
</file>